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70" r:id="rId10"/>
    <p:sldId id="271" r:id="rId11"/>
    <p:sldId id="274" r:id="rId12"/>
    <p:sldId id="276" r:id="rId13"/>
    <p:sldId id="272" r:id="rId14"/>
    <p:sldId id="277" r:id="rId15"/>
    <p:sldId id="273" r:id="rId16"/>
    <p:sldId id="275" r:id="rId17"/>
  </p:sldIdLst>
  <p:sldSz cx="18288000" cy="10287000"/>
  <p:notesSz cx="6858000" cy="9144000"/>
  <p:embeddedFontLst>
    <p:embeddedFont>
      <p:font typeface="思源黑体" panose="02010600030101010101" charset="-122"/>
      <p:regular r:id="rId18"/>
    </p:embeddedFont>
    <p:embeddedFont>
      <p:font typeface="Anton" pitchFamily="2" charset="0"/>
      <p:regular r:id="rId19"/>
    </p:embeddedFon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 Bold" panose="02010600030101010101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CCF6"/>
    <a:srgbClr val="FFD445"/>
    <a:srgbClr val="FF5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624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553450"/>
            <a:ext cx="12044984" cy="1733550"/>
          </a:xfrm>
          <a:prstGeom prst="rect">
            <a:avLst/>
          </a:prstGeom>
          <a:solidFill>
            <a:srgbClr val="FFBD59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3FBBE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63922" y="-24323"/>
            <a:ext cx="5891746" cy="589172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5342127" y="-24334"/>
            <a:ext cx="2945873" cy="2945873"/>
            <a:chOff x="92710" y="92710"/>
            <a:chExt cx="3415030" cy="3415030"/>
          </a:xfrm>
        </p:grpSpPr>
        <p:sp>
          <p:nvSpPr>
            <p:cNvPr id="9" name="Freeform 9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5580023" y="-2951616"/>
            <a:ext cx="5873155" cy="5873155"/>
            <a:chOff x="0" y="0"/>
            <a:chExt cx="5400040" cy="5400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BB5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342127" y="2921539"/>
            <a:ext cx="2945873" cy="2945873"/>
            <a:chOff x="92710" y="92710"/>
            <a:chExt cx="3415030" cy="3415030"/>
          </a:xfrm>
        </p:grpSpPr>
        <p:sp>
          <p:nvSpPr>
            <p:cNvPr id="14" name="Freeform 14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342127" y="5867412"/>
            <a:ext cx="2993007" cy="4419588"/>
            <a:chOff x="92710" y="92710"/>
            <a:chExt cx="3415030" cy="5042763"/>
          </a:xfrm>
        </p:grpSpPr>
        <p:sp>
          <p:nvSpPr>
            <p:cNvPr id="16" name="Freeform 16"/>
            <p:cNvSpPr/>
            <p:nvPr/>
          </p:nvSpPr>
          <p:spPr>
            <a:xfrm>
              <a:off x="92710" y="92710"/>
              <a:ext cx="3415030" cy="5042763"/>
            </a:xfrm>
            <a:custGeom>
              <a:avLst/>
              <a:gdLst/>
              <a:ahLst/>
              <a:cxnLst/>
              <a:rect l="l" t="t" r="r" b="b"/>
              <a:pathLst>
                <a:path w="3415030" h="5042763">
                  <a:moveTo>
                    <a:pt x="0" y="0"/>
                  </a:moveTo>
                  <a:lnTo>
                    <a:pt x="3415030" y="0"/>
                  </a:lnTo>
                  <a:lnTo>
                    <a:pt x="3415030" y="5042763"/>
                  </a:lnTo>
                  <a:lnTo>
                    <a:pt x="0" y="5042763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2700000">
            <a:off x="16738622" y="5410278"/>
            <a:ext cx="6898990" cy="6898990"/>
            <a:chOff x="92710" y="92710"/>
            <a:chExt cx="3415030" cy="3415030"/>
          </a:xfrm>
        </p:grpSpPr>
        <p:sp>
          <p:nvSpPr>
            <p:cNvPr id="18" name="Freeform 18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28700" y="3385681"/>
            <a:ext cx="8731558" cy="3168471"/>
            <a:chOff x="0" y="0"/>
            <a:chExt cx="11642078" cy="422462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11642078" cy="167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43"/>
                </a:lnSpc>
              </a:pPr>
              <a:r>
                <a:rPr lang="en-US" sz="8202" spc="410" dirty="0">
                  <a:solidFill>
                    <a:srgbClr val="FFFFFF"/>
                  </a:solidFill>
                  <a:latin typeface="Montserrat Classic Bold"/>
                </a:rPr>
                <a:t>Presentation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564412"/>
              <a:ext cx="11226801" cy="26602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587"/>
                </a:lnSpc>
                <a:spcBef>
                  <a:spcPct val="0"/>
                </a:spcBef>
              </a:pPr>
              <a:r>
                <a:rPr lang="en-US" sz="11848" spc="592" dirty="0">
                  <a:solidFill>
                    <a:srgbClr val="FFFFFF"/>
                  </a:solidFill>
                  <a:latin typeface="Anton" pitchFamily="2" charset="0"/>
                  <a:ea typeface="思源黑体-超粗体"/>
                </a:rPr>
                <a:t>Alpha Sprint 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79470" y="8970857"/>
            <a:ext cx="3767377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spc="160" dirty="0">
              <a:solidFill>
                <a:srgbClr val="F8F4EB"/>
              </a:solidFill>
              <a:ea typeface="思源黑体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341693" y="8082807"/>
            <a:ext cx="941291" cy="941287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30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672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76949" y="3086100"/>
            <a:ext cx="11087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800"/>
              </a:lnSpc>
            </a:pPr>
            <a:r>
              <a:rPr lang="en-US" sz="14000" spc="700" dirty="0">
                <a:solidFill>
                  <a:srgbClr val="FFFFFF"/>
                </a:solidFill>
                <a:latin typeface="Anton" pitchFamily="2" charset="0"/>
              </a:rPr>
              <a:t>The Actual Architecture </a:t>
            </a:r>
            <a:r>
              <a:rPr lang="en-US" sz="14000" spc="700" dirty="0">
                <a:solidFill>
                  <a:srgbClr val="FF5A48"/>
                </a:solidFill>
                <a:latin typeface="Anton" pitchFamily="2" charset="0"/>
              </a:rPr>
              <a:t>of</a:t>
            </a:r>
            <a:r>
              <a:rPr lang="en-US" sz="14000" spc="700" dirty="0">
                <a:solidFill>
                  <a:srgbClr val="FFFFFF"/>
                </a:solidFill>
                <a:latin typeface="Anton" pitchFamily="2" charset="0"/>
              </a:rPr>
              <a:t> The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73539" y="533400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>
                <a:solidFill>
                  <a:srgbClr val="FFFFFF"/>
                </a:solidFill>
                <a:latin typeface="Anton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9228" y="190500"/>
            <a:ext cx="2838456" cy="2838445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-1246494" y="-1246494"/>
            <a:ext cx="2492989" cy="2492989"/>
            <a:chOff x="92710" y="92710"/>
            <a:chExt cx="3415030" cy="3415030"/>
          </a:xfrm>
        </p:grpSpPr>
        <p:sp>
          <p:nvSpPr>
            <p:cNvPr id="5" name="Freeform 5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474147" y="-1951245"/>
            <a:ext cx="3354920" cy="3354920"/>
            <a:chOff x="92710" y="92710"/>
            <a:chExt cx="3415030" cy="3415030"/>
          </a:xfrm>
        </p:grpSpPr>
        <p:sp>
          <p:nvSpPr>
            <p:cNvPr id="7" name="Freeform 7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5400000">
            <a:off x="14478573" y="-1390363"/>
            <a:ext cx="2780727" cy="2780727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5400000">
            <a:off x="-1599913" y="8687087"/>
            <a:ext cx="3199827" cy="3199827"/>
            <a:chOff x="0" y="0"/>
            <a:chExt cx="5400040" cy="5400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296997" y="2115820"/>
            <a:ext cx="8115300" cy="2057400"/>
            <a:chOff x="92710" y="92710"/>
            <a:chExt cx="25748715" cy="9187335"/>
          </a:xfrm>
        </p:grpSpPr>
        <p:sp>
          <p:nvSpPr>
            <p:cNvPr id="15" name="Freeform 15"/>
            <p:cNvSpPr/>
            <p:nvPr/>
          </p:nvSpPr>
          <p:spPr>
            <a:xfrm>
              <a:off x="92710" y="92710"/>
              <a:ext cx="25748716" cy="9187335"/>
            </a:xfrm>
            <a:custGeom>
              <a:avLst/>
              <a:gdLst/>
              <a:ahLst/>
              <a:cxnLst/>
              <a:rect l="l" t="t" r="r" b="b"/>
              <a:pathLst>
                <a:path w="25748716" h="9187335">
                  <a:moveTo>
                    <a:pt x="25296595" y="9187335"/>
                  </a:moveTo>
                  <a:lnTo>
                    <a:pt x="452120" y="9187335"/>
                  </a:lnTo>
                  <a:cubicBezTo>
                    <a:pt x="201930" y="9187335"/>
                    <a:pt x="0" y="8985405"/>
                    <a:pt x="0" y="8735215"/>
                  </a:cubicBezTo>
                  <a:lnTo>
                    <a:pt x="0" y="452120"/>
                  </a:lnTo>
                  <a:cubicBezTo>
                    <a:pt x="0" y="201930"/>
                    <a:pt x="201930" y="0"/>
                    <a:pt x="452120" y="0"/>
                  </a:cubicBezTo>
                  <a:lnTo>
                    <a:pt x="25295325" y="0"/>
                  </a:lnTo>
                  <a:cubicBezTo>
                    <a:pt x="25545516" y="0"/>
                    <a:pt x="25747445" y="201930"/>
                    <a:pt x="25747445" y="452120"/>
                  </a:cubicBezTo>
                  <a:lnTo>
                    <a:pt x="25747445" y="8733945"/>
                  </a:lnTo>
                  <a:cubicBezTo>
                    <a:pt x="25748716" y="8984135"/>
                    <a:pt x="25545516" y="9187335"/>
                    <a:pt x="25296595" y="9187335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33450" y="2019300"/>
            <a:ext cx="8115300" cy="7371080"/>
            <a:chOff x="92710" y="92710"/>
            <a:chExt cx="25748715" cy="9187335"/>
          </a:xfrm>
        </p:grpSpPr>
        <p:sp>
          <p:nvSpPr>
            <p:cNvPr id="17" name="Freeform 17"/>
            <p:cNvSpPr/>
            <p:nvPr/>
          </p:nvSpPr>
          <p:spPr>
            <a:xfrm>
              <a:off x="92710" y="92710"/>
              <a:ext cx="25748716" cy="9187335"/>
            </a:xfrm>
            <a:custGeom>
              <a:avLst/>
              <a:gdLst/>
              <a:ahLst/>
              <a:cxnLst/>
              <a:rect l="l" t="t" r="r" b="b"/>
              <a:pathLst>
                <a:path w="25748716" h="9187335">
                  <a:moveTo>
                    <a:pt x="25296595" y="9187335"/>
                  </a:moveTo>
                  <a:lnTo>
                    <a:pt x="452120" y="9187335"/>
                  </a:lnTo>
                  <a:cubicBezTo>
                    <a:pt x="201930" y="9187335"/>
                    <a:pt x="0" y="8985405"/>
                    <a:pt x="0" y="8735215"/>
                  </a:cubicBezTo>
                  <a:lnTo>
                    <a:pt x="0" y="452120"/>
                  </a:lnTo>
                  <a:cubicBezTo>
                    <a:pt x="0" y="201930"/>
                    <a:pt x="201930" y="0"/>
                    <a:pt x="452120" y="0"/>
                  </a:cubicBezTo>
                  <a:lnTo>
                    <a:pt x="25295325" y="0"/>
                  </a:lnTo>
                  <a:cubicBezTo>
                    <a:pt x="25545516" y="0"/>
                    <a:pt x="25747445" y="201930"/>
                    <a:pt x="25747445" y="452120"/>
                  </a:cubicBezTo>
                  <a:lnTo>
                    <a:pt x="25747445" y="8733945"/>
                  </a:lnTo>
                  <a:cubicBezTo>
                    <a:pt x="25748716" y="8984135"/>
                    <a:pt x="25545516" y="9187335"/>
                    <a:pt x="25296595" y="9187335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296997" y="4565536"/>
            <a:ext cx="8115300" cy="1921897"/>
            <a:chOff x="92710" y="92710"/>
            <a:chExt cx="25748715" cy="9187335"/>
          </a:xfrm>
        </p:grpSpPr>
        <p:sp>
          <p:nvSpPr>
            <p:cNvPr id="19" name="Freeform 19"/>
            <p:cNvSpPr/>
            <p:nvPr/>
          </p:nvSpPr>
          <p:spPr>
            <a:xfrm>
              <a:off x="92710" y="92710"/>
              <a:ext cx="25748716" cy="9187335"/>
            </a:xfrm>
            <a:custGeom>
              <a:avLst/>
              <a:gdLst/>
              <a:ahLst/>
              <a:cxnLst/>
              <a:rect l="l" t="t" r="r" b="b"/>
              <a:pathLst>
                <a:path w="25748716" h="9187335">
                  <a:moveTo>
                    <a:pt x="25296595" y="9187335"/>
                  </a:moveTo>
                  <a:lnTo>
                    <a:pt x="452120" y="9187335"/>
                  </a:lnTo>
                  <a:cubicBezTo>
                    <a:pt x="201930" y="9187335"/>
                    <a:pt x="0" y="8985405"/>
                    <a:pt x="0" y="8735215"/>
                  </a:cubicBezTo>
                  <a:lnTo>
                    <a:pt x="0" y="452120"/>
                  </a:lnTo>
                  <a:cubicBezTo>
                    <a:pt x="0" y="201930"/>
                    <a:pt x="201930" y="0"/>
                    <a:pt x="452120" y="0"/>
                  </a:cubicBezTo>
                  <a:lnTo>
                    <a:pt x="25295325" y="0"/>
                  </a:lnTo>
                  <a:cubicBezTo>
                    <a:pt x="25545516" y="0"/>
                    <a:pt x="25747445" y="201930"/>
                    <a:pt x="25747445" y="452120"/>
                  </a:cubicBezTo>
                  <a:lnTo>
                    <a:pt x="25747445" y="8733945"/>
                  </a:lnTo>
                  <a:cubicBezTo>
                    <a:pt x="25748716" y="8984135"/>
                    <a:pt x="25545516" y="9187335"/>
                    <a:pt x="25296595" y="9187335"/>
                  </a:cubicBezTo>
                  <a:close/>
                </a:path>
              </a:pathLst>
            </a:custGeom>
            <a:solidFill>
              <a:srgbClr val="FF5A48"/>
            </a:solid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268226" y="7155475"/>
            <a:ext cx="8115300" cy="2237893"/>
            <a:chOff x="92710" y="92710"/>
            <a:chExt cx="25748715" cy="9187335"/>
          </a:xfrm>
        </p:grpSpPr>
        <p:sp>
          <p:nvSpPr>
            <p:cNvPr id="21" name="Freeform 21"/>
            <p:cNvSpPr/>
            <p:nvPr/>
          </p:nvSpPr>
          <p:spPr>
            <a:xfrm>
              <a:off x="92710" y="92710"/>
              <a:ext cx="25748716" cy="9187335"/>
            </a:xfrm>
            <a:custGeom>
              <a:avLst/>
              <a:gdLst/>
              <a:ahLst/>
              <a:cxnLst/>
              <a:rect l="l" t="t" r="r" b="b"/>
              <a:pathLst>
                <a:path w="25748716" h="9187335">
                  <a:moveTo>
                    <a:pt x="25296595" y="9187335"/>
                  </a:moveTo>
                  <a:lnTo>
                    <a:pt x="452120" y="9187335"/>
                  </a:lnTo>
                  <a:cubicBezTo>
                    <a:pt x="201930" y="9187335"/>
                    <a:pt x="0" y="8985405"/>
                    <a:pt x="0" y="8735215"/>
                  </a:cubicBezTo>
                  <a:lnTo>
                    <a:pt x="0" y="452120"/>
                  </a:lnTo>
                  <a:cubicBezTo>
                    <a:pt x="0" y="201930"/>
                    <a:pt x="201930" y="0"/>
                    <a:pt x="452120" y="0"/>
                  </a:cubicBezTo>
                  <a:lnTo>
                    <a:pt x="25295325" y="0"/>
                  </a:lnTo>
                  <a:cubicBezTo>
                    <a:pt x="25545516" y="0"/>
                    <a:pt x="25747445" y="201930"/>
                    <a:pt x="25747445" y="452120"/>
                  </a:cubicBezTo>
                  <a:lnTo>
                    <a:pt x="25747445" y="8733945"/>
                  </a:lnTo>
                  <a:cubicBezTo>
                    <a:pt x="25748716" y="8984135"/>
                    <a:pt x="25545516" y="9187335"/>
                    <a:pt x="25296595" y="9187335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5400000">
            <a:off x="14227171" y="8896637"/>
            <a:ext cx="3185126" cy="3185126"/>
            <a:chOff x="0" y="0"/>
            <a:chExt cx="5400040" cy="5400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700000">
            <a:off x="16851822" y="8850822"/>
            <a:ext cx="2872357" cy="2872357"/>
            <a:chOff x="92710" y="92710"/>
            <a:chExt cx="3415030" cy="3415030"/>
          </a:xfrm>
        </p:grpSpPr>
        <p:sp>
          <p:nvSpPr>
            <p:cNvPr id="26" name="Freeform 26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5A4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500146" y="2199104"/>
            <a:ext cx="7659047" cy="4128006"/>
            <a:chOff x="0" y="-47625"/>
            <a:chExt cx="8617310" cy="2842163"/>
          </a:xfrm>
        </p:grpSpPr>
        <p:sp>
          <p:nvSpPr>
            <p:cNvPr id="28" name="TextBox 28"/>
            <p:cNvSpPr txBox="1"/>
            <p:nvPr/>
          </p:nvSpPr>
          <p:spPr>
            <a:xfrm>
              <a:off x="8535" y="467916"/>
              <a:ext cx="8608775" cy="667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uses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mpvue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,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vuecli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scaffolding</a:t>
              </a:r>
              <a:endParaRPr lang="en-US" altLang="zh-CN" sz="2800" spc="140" dirty="0">
                <a:solidFill>
                  <a:srgbClr val="FFFFFF"/>
                </a:solidFill>
                <a:ea typeface="思源黑体"/>
              </a:endParaRP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608775" cy="372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altLang="zh-CN" sz="3200" b="1" spc="140" dirty="0">
                  <a:solidFill>
                    <a:srgbClr val="FFFFFF"/>
                  </a:solidFill>
                  <a:ea typeface="思源黑体"/>
                </a:rPr>
                <a:t>front end</a:t>
              </a:r>
              <a:endParaRPr lang="en-US" sz="3200" b="1" spc="160" dirty="0">
                <a:solidFill>
                  <a:srgbClr val="FFFFFF"/>
                </a:solidFill>
                <a:ea typeface="思源黑体 Bold"/>
              </a:endParaRPr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EE94CAFE-D812-4147-B8F8-34CDB216B4E2}"/>
                </a:ext>
              </a:extLst>
            </p:cNvPr>
            <p:cNvSpPr txBox="1"/>
            <p:nvPr/>
          </p:nvSpPr>
          <p:spPr>
            <a:xfrm>
              <a:off x="8535" y="2126679"/>
              <a:ext cx="8608775" cy="667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altLang="zh-CN" sz="2800" spc="140" dirty="0" err="1">
                  <a:solidFill>
                    <a:srgbClr val="FFFFFF"/>
                  </a:solidFill>
                  <a:ea typeface="思源黑体"/>
                </a:rPr>
                <a:t>iview</a:t>
              </a:r>
              <a:r>
                <a:rPr lang="en-US" altLang="zh-CN" sz="2800" spc="140" dirty="0">
                  <a:solidFill>
                    <a:srgbClr val="FFFFFF"/>
                  </a:solidFill>
                  <a:ea typeface="思源黑体"/>
                </a:rPr>
                <a:t> </a:t>
              </a:r>
              <a:r>
                <a:rPr lang="en-US" altLang="zh-CN" sz="2800" spc="140" dirty="0" err="1">
                  <a:solidFill>
                    <a:srgbClr val="FFFFFF"/>
                  </a:solidFill>
                  <a:ea typeface="思源黑体"/>
                </a:rPr>
                <a:t>weapp</a:t>
              </a:r>
              <a:endParaRPr lang="en-US" altLang="zh-CN" sz="2800" spc="140" dirty="0">
                <a:solidFill>
                  <a:srgbClr val="FFFFFF"/>
                </a:solidFill>
                <a:ea typeface="思源黑体"/>
              </a:endParaRP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43000" y="2247901"/>
            <a:ext cx="7659047" cy="6894663"/>
            <a:chOff x="0" y="-47625"/>
            <a:chExt cx="8608775" cy="6236747"/>
          </a:xfrm>
        </p:grpSpPr>
        <p:sp>
          <p:nvSpPr>
            <p:cNvPr id="34" name="TextBox 34"/>
            <p:cNvSpPr txBox="1"/>
            <p:nvPr/>
          </p:nvSpPr>
          <p:spPr>
            <a:xfrm>
              <a:off x="272741" y="787556"/>
              <a:ext cx="8105051" cy="54015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The backend uses a distributed architecture of Eureka microservices with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springcloud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nested in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springboot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. The gateway uses a security policy of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springsecurity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plus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redis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plus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jwt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plus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springAop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. The gateway and sub-tier between the use of feign configuration load balancing and service requests. The database framework is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mybatis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-plus. using the quartz subproject to python crawler timing calls. The calls to the plugins are made using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runningtime</a:t>
              </a: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608775" cy="582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 spc="160" dirty="0">
                  <a:solidFill>
                    <a:srgbClr val="FFFFFF"/>
                  </a:solidFill>
                  <a:ea typeface="思源黑体 Bold"/>
                </a:rPr>
                <a:t>Back End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78858" y="7434314"/>
            <a:ext cx="7709208" cy="1307163"/>
            <a:chOff x="0" y="-47625"/>
            <a:chExt cx="8608775" cy="1405758"/>
          </a:xfrm>
        </p:grpSpPr>
        <p:sp>
          <p:nvSpPr>
            <p:cNvPr id="37" name="TextBox 37"/>
            <p:cNvSpPr txBox="1"/>
            <p:nvPr/>
          </p:nvSpPr>
          <p:spPr>
            <a:xfrm>
              <a:off x="0" y="982076"/>
              <a:ext cx="8608775" cy="376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mysql,sqlyog,dlib,Beautiful</a:t>
              </a: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Soup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8608775" cy="43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b="1" spc="160" dirty="0">
                  <a:solidFill>
                    <a:srgbClr val="FFFFFF"/>
                  </a:solidFill>
                  <a:ea typeface="思源黑体 Bold"/>
                </a:rPr>
                <a:t>Plugins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88953" y="224201"/>
            <a:ext cx="16564432" cy="1213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spc="359" dirty="0">
                <a:solidFill>
                  <a:srgbClr val="FF5A48"/>
                </a:solidFill>
                <a:latin typeface="Anton" pitchFamily="2" charset="0"/>
                <a:ea typeface="思源黑体-超粗体"/>
              </a:rPr>
              <a:t>The Actual Architecture of The P</a:t>
            </a:r>
            <a:r>
              <a:rPr lang="en-US" sz="7200" spc="359" dirty="0">
                <a:solidFill>
                  <a:schemeClr val="bg1"/>
                </a:solidFill>
                <a:latin typeface="Anton" pitchFamily="2" charset="0"/>
                <a:ea typeface="思源黑体-超粗体"/>
              </a:rPr>
              <a:t>roject</a:t>
            </a: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C1D75FC5-71E6-43B7-B1FD-00454B98C9F8}"/>
              </a:ext>
            </a:extLst>
          </p:cNvPr>
          <p:cNvSpPr txBox="1"/>
          <p:nvPr/>
        </p:nvSpPr>
        <p:spPr>
          <a:xfrm>
            <a:off x="9471169" y="4769478"/>
            <a:ext cx="7651461" cy="54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altLang="zh-CN" sz="3200" b="1" spc="140" dirty="0">
                <a:solidFill>
                  <a:srgbClr val="FFFFFF"/>
                </a:solidFill>
                <a:ea typeface="思源黑体"/>
              </a:rPr>
              <a:t>UI</a:t>
            </a:r>
            <a:endParaRPr lang="en-US" sz="3200" b="1" spc="160" dirty="0">
              <a:solidFill>
                <a:srgbClr val="FFFFFF"/>
              </a:solidFill>
              <a:ea typeface="思源黑体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172200" y="3352467"/>
            <a:ext cx="110871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800"/>
              </a:lnSpc>
            </a:pPr>
            <a:r>
              <a:rPr lang="en-US" sz="14000" spc="700" dirty="0">
                <a:solidFill>
                  <a:srgbClr val="FFFFFF"/>
                </a:solidFill>
                <a:latin typeface="Anton" pitchFamily="2" charset="0"/>
              </a:rPr>
              <a:t>Project Testing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73539" y="533400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 dirty="0">
                <a:solidFill>
                  <a:srgbClr val="FFFFFF"/>
                </a:solidFill>
                <a:latin typeface="Anton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6579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5400000">
            <a:off x="-1390363" y="647700"/>
            <a:ext cx="2780727" cy="2780727"/>
            <a:chOff x="0" y="0"/>
            <a:chExt cx="5400040" cy="5400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5CAC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-1468274" y="-1468274"/>
            <a:ext cx="2936549" cy="2936549"/>
            <a:chOff x="92710" y="92710"/>
            <a:chExt cx="3415030" cy="3415030"/>
          </a:xfrm>
        </p:grpSpPr>
        <p:sp>
          <p:nvSpPr>
            <p:cNvPr id="6" name="Freeform 6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504580" y="7503580"/>
            <a:ext cx="2783420" cy="2783420"/>
            <a:chOff x="92710" y="92710"/>
            <a:chExt cx="3415030" cy="3415030"/>
          </a:xfrm>
        </p:grpSpPr>
        <p:sp>
          <p:nvSpPr>
            <p:cNvPr id="8" name="Freeform 8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5400000">
            <a:off x="14019744" y="8848727"/>
            <a:ext cx="2876546" cy="2876546"/>
            <a:chOff x="0" y="0"/>
            <a:chExt cx="5400040" cy="54000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6849721" y="6065306"/>
            <a:ext cx="2876558" cy="2876546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4514850" y="5439518"/>
            <a:ext cx="9258300" cy="436665"/>
            <a:chOff x="0" y="0"/>
            <a:chExt cx="12117115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12117115" cy="69850"/>
            </a:xfrm>
            <a:custGeom>
              <a:avLst/>
              <a:gdLst/>
              <a:ahLst/>
              <a:cxnLst/>
              <a:rect l="l" t="t" r="r" b="b"/>
              <a:pathLst>
                <a:path w="12117115" h="69850">
                  <a:moveTo>
                    <a:pt x="1182628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2117115" y="69850"/>
                  </a:lnTo>
                  <a:lnTo>
                    <a:pt x="12117115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925668" y="1028700"/>
            <a:ext cx="436665" cy="436663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925668" y="3215050"/>
            <a:ext cx="436665" cy="436663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925668" y="5401400"/>
            <a:ext cx="436665" cy="436663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25668" y="7587749"/>
            <a:ext cx="436665" cy="436663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933832" y="992981"/>
            <a:ext cx="6456581" cy="1242636"/>
            <a:chOff x="0" y="-47625"/>
            <a:chExt cx="8608775" cy="165684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82727"/>
              <a:ext cx="8608775" cy="6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Finished testing the login modulation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608775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160" dirty="0">
                  <a:solidFill>
                    <a:srgbClr val="FFFFFF"/>
                  </a:solidFill>
                  <a:ea typeface="思源黑体 Bold"/>
                </a:rPr>
                <a:t>project testing schedule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897586" y="3179331"/>
            <a:ext cx="6456581" cy="1242636"/>
            <a:chOff x="0" y="-47625"/>
            <a:chExt cx="8608775" cy="1656848"/>
          </a:xfrm>
        </p:grpSpPr>
        <p:sp>
          <p:nvSpPr>
            <p:cNvPr id="28" name="TextBox 28"/>
            <p:cNvSpPr txBox="1"/>
            <p:nvPr/>
          </p:nvSpPr>
          <p:spPr>
            <a:xfrm>
              <a:off x="0" y="982727"/>
              <a:ext cx="8608775" cy="6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 postman and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docway</a:t>
              </a: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608775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160" dirty="0">
                  <a:solidFill>
                    <a:srgbClr val="FFFFFF"/>
                  </a:solidFill>
                  <a:ea typeface="思源黑体 Bold"/>
                </a:rPr>
                <a:t>test connection tool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33832" y="5365681"/>
            <a:ext cx="6456581" cy="1242636"/>
            <a:chOff x="0" y="-47625"/>
            <a:chExt cx="8608775" cy="1656848"/>
          </a:xfrm>
        </p:grpSpPr>
        <p:sp>
          <p:nvSpPr>
            <p:cNvPr id="31" name="TextBox 31"/>
            <p:cNvSpPr txBox="1"/>
            <p:nvPr/>
          </p:nvSpPr>
          <p:spPr>
            <a:xfrm>
              <a:off x="0" y="982727"/>
              <a:ext cx="8608775" cy="6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140" dirty="0">
                  <a:solidFill>
                    <a:srgbClr val="FFFFFF"/>
                  </a:solidFill>
                  <a:ea typeface="思源黑体"/>
                </a:rPr>
                <a:t>using </a:t>
              </a:r>
              <a:r>
                <a:rPr lang="en-US" sz="2800" spc="140" dirty="0" err="1">
                  <a:solidFill>
                    <a:srgbClr val="FFFFFF"/>
                  </a:solidFill>
                  <a:ea typeface="思源黑体"/>
                </a:rPr>
                <a:t>jacoco</a:t>
              </a: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8608775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altLang="zh-CN" sz="3200" spc="140" dirty="0">
                  <a:solidFill>
                    <a:srgbClr val="FFFFFF"/>
                  </a:solidFill>
                  <a:ea typeface="思源黑体"/>
                </a:rPr>
                <a:t>test code rate</a:t>
              </a:r>
              <a:endParaRPr lang="en-US" sz="3200" spc="160" dirty="0">
                <a:solidFill>
                  <a:srgbClr val="FFFFFF"/>
                </a:solidFill>
                <a:ea typeface="思源黑体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9770" y="7527468"/>
            <a:ext cx="6624397" cy="1242636"/>
            <a:chOff x="0" y="-47625"/>
            <a:chExt cx="8608775" cy="1656848"/>
          </a:xfrm>
        </p:grpSpPr>
        <p:sp>
          <p:nvSpPr>
            <p:cNvPr id="34" name="TextBox 34"/>
            <p:cNvSpPr txBox="1"/>
            <p:nvPr/>
          </p:nvSpPr>
          <p:spPr>
            <a:xfrm>
              <a:off x="0" y="982727"/>
              <a:ext cx="8608775" cy="626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20"/>
                </a:lnSpc>
                <a:spcBef>
                  <a:spcPct val="0"/>
                </a:spcBef>
              </a:pPr>
              <a:endParaRPr lang="en-US" sz="2800" spc="140" dirty="0">
                <a:solidFill>
                  <a:srgbClr val="FFFFFF"/>
                </a:solidFill>
                <a:ea typeface="思源黑体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8608775" cy="72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160" dirty="0">
                  <a:solidFill>
                    <a:srgbClr val="FFFFFF"/>
                  </a:solidFill>
                  <a:ea typeface="思源黑体 Bold"/>
                </a:rPr>
                <a:t>On-going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172200" y="3352467"/>
            <a:ext cx="11087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800"/>
              </a:lnSpc>
            </a:pPr>
            <a:r>
              <a:rPr lang="en-US" sz="14000" spc="700" dirty="0">
                <a:solidFill>
                  <a:srgbClr val="FFFFFF"/>
                </a:solidFill>
                <a:latin typeface="Anton" pitchFamily="2" charset="0"/>
              </a:rPr>
              <a:t>Members' process experience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73539" y="533400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 dirty="0">
                <a:solidFill>
                  <a:srgbClr val="FFFFFF"/>
                </a:solidFill>
                <a:latin typeface="Anton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343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7">
            <a:extLst>
              <a:ext uri="{FF2B5EF4-FFF2-40B4-BE49-F238E27FC236}">
                <a16:creationId xmlns:a16="http://schemas.microsoft.com/office/drawing/2014/main" id="{01669C80-00E1-451D-8FE9-737B7147A082}"/>
              </a:ext>
            </a:extLst>
          </p:cNvPr>
          <p:cNvGrpSpPr/>
          <p:nvPr/>
        </p:nvGrpSpPr>
        <p:grpSpPr>
          <a:xfrm>
            <a:off x="255364" y="6911559"/>
            <a:ext cx="10801566" cy="3375441"/>
            <a:chOff x="91440" y="105410"/>
            <a:chExt cx="6238240" cy="2012950"/>
          </a:xfrm>
          <a:solidFill>
            <a:srgbClr val="FFD445"/>
          </a:solidFill>
        </p:grpSpPr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2787E055-33AA-4A43-AA33-F79AB7D694D1}"/>
                </a:ext>
              </a:extLst>
            </p:cNvPr>
            <p:cNvSpPr/>
            <p:nvPr/>
          </p:nvSpPr>
          <p:spPr>
            <a:xfrm>
              <a:off x="91440" y="105410"/>
              <a:ext cx="6238240" cy="2012950"/>
            </a:xfrm>
            <a:custGeom>
              <a:avLst/>
              <a:gdLst/>
              <a:ahLst/>
              <a:cxnLst/>
              <a:rect l="l" t="t" r="r" b="b"/>
              <a:pathLst>
                <a:path w="6238240" h="2012950">
                  <a:moveTo>
                    <a:pt x="5615940" y="1469390"/>
                  </a:moveTo>
                  <a:cubicBezTo>
                    <a:pt x="5615940" y="1463040"/>
                    <a:pt x="5617210" y="1457960"/>
                    <a:pt x="5617210" y="1451610"/>
                  </a:cubicBezTo>
                  <a:lnTo>
                    <a:pt x="5617210" y="467360"/>
                  </a:lnTo>
                  <a:cubicBezTo>
                    <a:pt x="5617210" y="21082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10820"/>
                    <a:pt x="0" y="467360"/>
                  </a:cubicBezTo>
                  <a:lnTo>
                    <a:pt x="0" y="1451610"/>
                  </a:lnTo>
                  <a:cubicBezTo>
                    <a:pt x="0" y="1708150"/>
                    <a:pt x="209550" y="1918970"/>
                    <a:pt x="466090" y="1918970"/>
                  </a:cubicBezTo>
                  <a:lnTo>
                    <a:pt x="5149850" y="1918970"/>
                  </a:lnTo>
                  <a:cubicBezTo>
                    <a:pt x="5262880" y="1918970"/>
                    <a:pt x="5367020" y="1878330"/>
                    <a:pt x="5447030" y="1811020"/>
                  </a:cubicBezTo>
                  <a:cubicBezTo>
                    <a:pt x="5577840" y="1878330"/>
                    <a:pt x="5890260" y="2012950"/>
                    <a:pt x="6236970" y="1816100"/>
                  </a:cubicBezTo>
                  <a:cubicBezTo>
                    <a:pt x="6238240" y="1816100"/>
                    <a:pt x="5925820" y="1817370"/>
                    <a:pt x="5615940" y="146939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60319" y="-1760319"/>
            <a:ext cx="4015939" cy="4015939"/>
            <a:chOff x="0" y="0"/>
            <a:chExt cx="5400040" cy="5400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5" name="Group 5"/>
          <p:cNvGrpSpPr/>
          <p:nvPr/>
        </p:nvGrpSpPr>
        <p:grpSpPr>
          <a:xfrm rot="2700000">
            <a:off x="16752376" y="-1535624"/>
            <a:ext cx="3071248" cy="3071248"/>
            <a:chOff x="92710" y="92710"/>
            <a:chExt cx="3415030" cy="3415030"/>
          </a:xfrm>
        </p:grpSpPr>
        <p:sp>
          <p:nvSpPr>
            <p:cNvPr id="6" name="Freeform 6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62264" y="6203835"/>
            <a:ext cx="5319000" cy="5474760"/>
            <a:chOff x="0" y="0"/>
            <a:chExt cx="7092000" cy="7299679"/>
          </a:xfrm>
        </p:grpSpPr>
        <p:grpSp>
          <p:nvGrpSpPr>
            <p:cNvPr id="8" name="Group 8"/>
            <p:cNvGrpSpPr/>
            <p:nvPr/>
          </p:nvGrpSpPr>
          <p:grpSpPr>
            <a:xfrm rot="-10800000">
              <a:off x="2638362" y="0"/>
              <a:ext cx="4453638" cy="4453620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64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D445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 rot="-10800000">
              <a:off x="0" y="2860095"/>
              <a:ext cx="4439585" cy="4439585"/>
              <a:chOff x="0" y="0"/>
              <a:chExt cx="5400040" cy="54000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400040" cy="5400040"/>
              </a:xfrm>
              <a:custGeom>
                <a:avLst/>
                <a:gdLst/>
                <a:ahLst/>
                <a:cxnLst/>
                <a:rect l="l" t="t" r="r" b="b"/>
                <a:pathLst>
                  <a:path w="5400040" h="5400040">
                    <a:moveTo>
                      <a:pt x="2700020" y="1187450"/>
                    </a:moveTo>
                    <a:cubicBezTo>
                      <a:pt x="3533140" y="1187450"/>
                      <a:pt x="4212590" y="1865630"/>
                      <a:pt x="4212590" y="2700020"/>
                    </a:cubicBezTo>
                    <a:cubicBezTo>
                      <a:pt x="4212590" y="3533140"/>
                      <a:pt x="3534410" y="4212590"/>
                      <a:pt x="2700020" y="4212590"/>
                    </a:cubicBezTo>
                    <a:cubicBezTo>
                      <a:pt x="1866900" y="4212590"/>
                      <a:pt x="1187450" y="3534410"/>
                      <a:pt x="1187450" y="2700020"/>
                    </a:cubicBezTo>
                    <a:cubicBezTo>
                      <a:pt x="1187450" y="1866900"/>
                      <a:pt x="1865630" y="1187450"/>
                      <a:pt x="2700020" y="1187450"/>
                    </a:cubicBezTo>
                    <a:moveTo>
                      <a:pt x="2700020" y="0"/>
                    </a:moveTo>
                    <a:cubicBezTo>
                      <a:pt x="1209040" y="0"/>
                      <a:pt x="0" y="1209040"/>
                      <a:pt x="0" y="2700020"/>
                    </a:cubicBezTo>
                    <a:cubicBezTo>
                      <a:pt x="0" y="4191000"/>
                      <a:pt x="1209040" y="5400040"/>
                      <a:pt x="2700020" y="5400040"/>
                    </a:cubicBezTo>
                    <a:cubicBezTo>
                      <a:pt x="4191000" y="5400040"/>
                      <a:pt x="5400040" y="4191000"/>
                      <a:pt x="5400040" y="2700020"/>
                    </a:cubicBezTo>
                    <a:cubicBezTo>
                      <a:pt x="5400040" y="1209040"/>
                      <a:pt x="4191000" y="0"/>
                      <a:pt x="27000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700020"/>
                <a:ext cx="2700020" cy="2700020"/>
              </a:xfrm>
              <a:custGeom>
                <a:avLst/>
                <a:gdLst/>
                <a:ahLst/>
                <a:cxnLst/>
                <a:rect l="l" t="t" r="r" b="b"/>
                <a:pathLst>
                  <a:path w="2700020" h="2700020">
                    <a:moveTo>
                      <a:pt x="1187450" y="0"/>
                    </a:moveTo>
                    <a:lnTo>
                      <a:pt x="0" y="0"/>
                    </a:lnTo>
                    <a:cubicBezTo>
                      <a:pt x="0" y="1490980"/>
                      <a:pt x="1209040" y="2700020"/>
                      <a:pt x="2700020" y="2700020"/>
                    </a:cubicBezTo>
                    <a:lnTo>
                      <a:pt x="2700020" y="1512570"/>
                    </a:lnTo>
                    <a:cubicBezTo>
                      <a:pt x="1865630" y="1512570"/>
                      <a:pt x="1187450" y="833120"/>
                      <a:pt x="11874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3" name="Picture 16">
            <a:extLst>
              <a:ext uri="{FF2B5EF4-FFF2-40B4-BE49-F238E27FC236}">
                <a16:creationId xmlns:a16="http://schemas.microsoft.com/office/drawing/2014/main" id="{AFD66A01-3529-4795-8401-379D26E28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829" y="1722669"/>
            <a:ext cx="9286117" cy="2382495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25584D69-7A92-4BC8-9511-EB96E269E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35002" y="4272047"/>
            <a:ext cx="11337758" cy="2954655"/>
          </a:xfrm>
          <a:prstGeom prst="rect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id="{181911B8-3F80-4BD0-90E8-B025AAFEC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76146" y="567241"/>
            <a:ext cx="9286117" cy="22624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B8939CC-ECC1-4DDB-AFBC-B9736656B8D8}"/>
              </a:ext>
            </a:extLst>
          </p:cNvPr>
          <p:cNvSpPr txBox="1"/>
          <p:nvPr/>
        </p:nvSpPr>
        <p:spPr>
          <a:xfrm>
            <a:off x="686233" y="790799"/>
            <a:ext cx="8566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Yutian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 : I learned a lot of knowledge that I didn't know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before.At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same time, I also strengthened the contact with team members and improved my communication skills.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E081765-5545-4B21-A7E2-9E4AD8BAD434}"/>
              </a:ext>
            </a:extLst>
          </p:cNvPr>
          <p:cNvSpPr txBox="1"/>
          <p:nvPr/>
        </p:nvSpPr>
        <p:spPr>
          <a:xfrm>
            <a:off x="9272689" y="2089417"/>
            <a:ext cx="81072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Zhengyue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Cai : I learned a little bit about the back end and plug-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ins.This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project greatly improved my self-learning ability and my ability to communicate with teammates.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3DD1A2-2A81-48A6-9B32-0CD2D78E99F5}"/>
              </a:ext>
            </a:extLst>
          </p:cNvPr>
          <p:cNvSpPr txBox="1"/>
          <p:nvPr/>
        </p:nvSpPr>
        <p:spPr>
          <a:xfrm>
            <a:off x="7396053" y="4433761"/>
            <a:ext cx="1059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Mengtong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 : Before this project, I didn't have much front-end technology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involved.But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through this project, I found a lot of information on the Internet, and learned a lot of front-end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knowledge.This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also enabled me to communicate closely with classmates who were also in charge of the front end, and strengthened the connection between me and my teammates.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1">
            <a:extLst>
              <a:ext uri="{FF2B5EF4-FFF2-40B4-BE49-F238E27FC236}">
                <a16:creationId xmlns:a16="http://schemas.microsoft.com/office/drawing/2014/main" id="{92FC2CDA-F35C-41D0-8692-53EC15A4C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81000" y="2978705"/>
            <a:ext cx="6369192" cy="3941997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A1BE5A87-FFB4-454E-AFA0-0968932312D0}"/>
              </a:ext>
            </a:extLst>
          </p:cNvPr>
          <p:cNvSpPr txBox="1"/>
          <p:nvPr/>
        </p:nvSpPr>
        <p:spPr>
          <a:xfrm>
            <a:off x="587867" y="3316347"/>
            <a:ext cx="61752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Wenqing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Qiu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: I didn't know much about the front end and back end before this project, but with the progress of this project, I gradually learned some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knowledge.This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project also helped me learn how to use tools to make prototype design.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333A050-B7B9-41E7-A580-BE5AE67CACF7}"/>
              </a:ext>
            </a:extLst>
          </p:cNvPr>
          <p:cNvSpPr txBox="1"/>
          <p:nvPr/>
        </p:nvSpPr>
        <p:spPr>
          <a:xfrm>
            <a:off x="381000" y="7194858"/>
            <a:ext cx="97760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Nan Lin : Before this experiment, I didn't have much contact with the front and back end technology, but through this experiment, I learned some </a:t>
            </a:r>
            <a:r>
              <a:rPr lang="en-US" altLang="zh-CN" sz="2800" b="0" i="0" dirty="0" err="1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knowledge.As</a:t>
            </a:r>
            <a:r>
              <a:rPr lang="en-US" altLang="zh-CN" sz="2800" b="0" i="0" dirty="0">
                <a:solidFill>
                  <a:srgbClr val="3D3D3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team leader this time, I had to divide the labor for everyone, which made me know more about my team members and improved my communication skills.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33263" y="3319936"/>
            <a:ext cx="3466527" cy="346651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5400000">
            <a:off x="-1733263" y="1219200"/>
            <a:ext cx="3466527" cy="3466527"/>
            <a:chOff x="0" y="0"/>
            <a:chExt cx="5400040" cy="5400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5CAC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-1845445" y="-1845445"/>
            <a:ext cx="3690890" cy="3690890"/>
            <a:chOff x="92710" y="92710"/>
            <a:chExt cx="3415030" cy="3415030"/>
          </a:xfrm>
        </p:grpSpPr>
        <p:sp>
          <p:nvSpPr>
            <p:cNvPr id="8" name="Freeform 8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sp>
        <p:nvSpPr>
          <p:cNvPr id="9" name="AutoShape 9"/>
          <p:cNvSpPr/>
          <p:nvPr/>
        </p:nvSpPr>
        <p:spPr>
          <a:xfrm>
            <a:off x="16535400" y="0"/>
            <a:ext cx="1752600" cy="10287000"/>
          </a:xfrm>
          <a:prstGeom prst="rect">
            <a:avLst/>
          </a:prstGeom>
          <a:solidFill>
            <a:srgbClr val="FF5A48"/>
          </a:solidFill>
        </p:spPr>
      </p:sp>
      <p:grpSp>
        <p:nvGrpSpPr>
          <p:cNvPr id="10" name="Group 10"/>
          <p:cNvGrpSpPr/>
          <p:nvPr/>
        </p:nvGrpSpPr>
        <p:grpSpPr>
          <a:xfrm>
            <a:off x="15495730" y="1028700"/>
            <a:ext cx="2079340" cy="2079331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2700000">
            <a:off x="17048725" y="9047725"/>
            <a:ext cx="2478551" cy="2478551"/>
            <a:chOff x="92710" y="92710"/>
            <a:chExt cx="3415030" cy="3415030"/>
          </a:xfrm>
        </p:grpSpPr>
        <p:sp>
          <p:nvSpPr>
            <p:cNvPr id="13" name="Freeform 1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0D64DFE1-1067-4498-985E-96322042D0D9}"/>
              </a:ext>
            </a:extLst>
          </p:cNvPr>
          <p:cNvSpPr/>
          <p:nvPr/>
        </p:nvSpPr>
        <p:spPr>
          <a:xfrm>
            <a:off x="4195374" y="3962452"/>
            <a:ext cx="989725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Watching</a:t>
            </a:r>
            <a:endParaRPr lang="zh-CN" alt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010400"/>
            <a:ext cx="18288000" cy="3276600"/>
          </a:xfrm>
          <a:prstGeom prst="rect">
            <a:avLst/>
          </a:prstGeom>
          <a:solidFill>
            <a:srgbClr val="FF5A4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889875"/>
            <a:ext cx="12649200" cy="136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 spc="400" dirty="0">
                <a:solidFill>
                  <a:srgbClr val="FFFFFF"/>
                </a:solidFill>
                <a:latin typeface="Anton" pitchFamily="2" charset="0"/>
                <a:ea typeface="思源黑体-超粗体"/>
              </a:rPr>
              <a:t>Catalog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304525" y="1028700"/>
            <a:ext cx="3909551" cy="3909551"/>
            <a:chOff x="92710" y="92710"/>
            <a:chExt cx="3415030" cy="3415030"/>
          </a:xfrm>
        </p:grpSpPr>
        <p:sp>
          <p:nvSpPr>
            <p:cNvPr id="5" name="Freeform 5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33914" y="5049531"/>
            <a:ext cx="3866828" cy="3866813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404673" y="2983475"/>
            <a:ext cx="3854627" cy="3854627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958207"/>
            <a:ext cx="12649199" cy="822066"/>
            <a:chOff x="0" y="-95250"/>
            <a:chExt cx="16865600" cy="1096088"/>
          </a:xfrm>
        </p:grpSpPr>
        <p:sp>
          <p:nvSpPr>
            <p:cNvPr id="12" name="TextBox 12"/>
            <p:cNvSpPr txBox="1"/>
            <p:nvPr/>
          </p:nvSpPr>
          <p:spPr>
            <a:xfrm>
              <a:off x="1128537" y="-32714"/>
              <a:ext cx="15737063" cy="788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5"/>
                </a:lnSpc>
              </a:pPr>
              <a:r>
                <a:rPr lang="en-US" sz="3604" dirty="0">
                  <a:solidFill>
                    <a:srgbClr val="424242"/>
                  </a:solidFill>
                  <a:latin typeface="思源黑体"/>
                </a:rPr>
                <a:t>/ Project Membership Division and Expected Plan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001537" cy="1096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475">
                  <a:solidFill>
                    <a:srgbClr val="FF5A48"/>
                  </a:solidFill>
                  <a:latin typeface="Anton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6860" y="2731307"/>
            <a:ext cx="13613540" cy="823957"/>
            <a:chOff x="0" y="-95250"/>
            <a:chExt cx="18151387" cy="109860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0"/>
              <a:ext cx="1001538" cy="1098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19" dirty="0">
                  <a:solidFill>
                    <a:srgbClr val="FF5A48"/>
                  </a:solidFill>
                  <a:latin typeface="Anton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28537" y="-31453"/>
              <a:ext cx="17022850" cy="7883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45"/>
                </a:lnSpc>
                <a:spcBef>
                  <a:spcPct val="0"/>
                </a:spcBef>
              </a:pPr>
              <a:r>
                <a:rPr lang="en-US" sz="3604" u="none" dirty="0">
                  <a:solidFill>
                    <a:srgbClr val="424242"/>
                  </a:solidFill>
                  <a:latin typeface="思源黑体"/>
                </a:rPr>
                <a:t>/ Problems and solutions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EBFBCAF-26BF-4C39-9E3B-591149343FF0}"/>
              </a:ext>
            </a:extLst>
          </p:cNvPr>
          <p:cNvGrpSpPr/>
          <p:nvPr/>
        </p:nvGrpSpPr>
        <p:grpSpPr>
          <a:xfrm>
            <a:off x="1028700" y="3619125"/>
            <a:ext cx="11315700" cy="830356"/>
            <a:chOff x="1028700" y="4166373"/>
            <a:chExt cx="11315700" cy="830356"/>
          </a:xfrm>
        </p:grpSpPr>
        <p:sp>
          <p:nvSpPr>
            <p:cNvPr id="18" name="TextBox 18"/>
            <p:cNvSpPr txBox="1"/>
            <p:nvPr/>
          </p:nvSpPr>
          <p:spPr>
            <a:xfrm>
              <a:off x="1028700" y="4166373"/>
              <a:ext cx="751153" cy="830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29" dirty="0">
                  <a:solidFill>
                    <a:srgbClr val="FF5A48"/>
                  </a:solidFill>
                  <a:latin typeface="Anton"/>
                </a:rPr>
                <a:t>04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5104" y="4213275"/>
              <a:ext cx="10469296" cy="591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45"/>
                </a:lnSpc>
                <a:spcBef>
                  <a:spcPct val="0"/>
                </a:spcBef>
              </a:pPr>
              <a:r>
                <a:rPr lang="en-US" sz="3604" u="none" dirty="0">
                  <a:solidFill>
                    <a:srgbClr val="424242"/>
                  </a:solidFill>
                  <a:latin typeface="思源黑体"/>
                </a:rPr>
                <a:t>/ The actual architecture of the project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F16A52F-16BA-44A3-929D-A9CE863A10A2}"/>
              </a:ext>
            </a:extLst>
          </p:cNvPr>
          <p:cNvGrpSpPr/>
          <p:nvPr/>
        </p:nvGrpSpPr>
        <p:grpSpPr>
          <a:xfrm>
            <a:off x="1028700" y="4541585"/>
            <a:ext cx="17106900" cy="830356"/>
            <a:chOff x="1016861" y="5133060"/>
            <a:chExt cx="17106900" cy="830356"/>
          </a:xfrm>
        </p:grpSpPr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AED1F730-6047-475A-8C75-4888DD027101}"/>
                </a:ext>
              </a:extLst>
            </p:cNvPr>
            <p:cNvSpPr txBox="1"/>
            <p:nvPr/>
          </p:nvSpPr>
          <p:spPr>
            <a:xfrm>
              <a:off x="1016861" y="5133060"/>
              <a:ext cx="751153" cy="830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29" dirty="0">
                  <a:solidFill>
                    <a:srgbClr val="FF5A48"/>
                  </a:solidFill>
                  <a:latin typeface="Anton"/>
                </a:rPr>
                <a:t>05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93D5A944-DCE6-4C7C-9685-00C6046675AD}"/>
                </a:ext>
              </a:extLst>
            </p:cNvPr>
            <p:cNvSpPr txBox="1"/>
            <p:nvPr/>
          </p:nvSpPr>
          <p:spPr>
            <a:xfrm>
              <a:off x="1863265" y="5179962"/>
              <a:ext cx="16260496" cy="591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45"/>
                </a:lnSpc>
                <a:spcBef>
                  <a:spcPct val="0"/>
                </a:spcBef>
              </a:pPr>
              <a:r>
                <a:rPr lang="en-US" sz="3604" u="none" dirty="0">
                  <a:solidFill>
                    <a:srgbClr val="424242"/>
                  </a:solidFill>
                  <a:latin typeface="思源黑体"/>
                </a:rPr>
                <a:t>/ project testing schedule, test tool selection and use, project testing review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B8D822-2AAE-40B6-9E6A-15FFB050E58B}"/>
              </a:ext>
            </a:extLst>
          </p:cNvPr>
          <p:cNvGrpSpPr/>
          <p:nvPr/>
        </p:nvGrpSpPr>
        <p:grpSpPr>
          <a:xfrm>
            <a:off x="1077647" y="5507014"/>
            <a:ext cx="7685353" cy="830356"/>
            <a:chOff x="1065808" y="6104045"/>
            <a:chExt cx="7685353" cy="830356"/>
          </a:xfrm>
        </p:grpSpPr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AC5B09C7-4229-4B9F-9755-AE8900A25312}"/>
                </a:ext>
              </a:extLst>
            </p:cNvPr>
            <p:cNvSpPr txBox="1"/>
            <p:nvPr/>
          </p:nvSpPr>
          <p:spPr>
            <a:xfrm>
              <a:off x="1065808" y="6104045"/>
              <a:ext cx="751153" cy="830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29" dirty="0">
                  <a:solidFill>
                    <a:srgbClr val="FF5A48"/>
                  </a:solidFill>
                  <a:latin typeface="Anton"/>
                </a:rPr>
                <a:t>06</a:t>
              </a:r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EE3655F-83EF-49AA-BFE0-C5C824AADCEE}"/>
                </a:ext>
              </a:extLst>
            </p:cNvPr>
            <p:cNvSpPr txBox="1"/>
            <p:nvPr/>
          </p:nvSpPr>
          <p:spPr>
            <a:xfrm>
              <a:off x="1863265" y="6150947"/>
              <a:ext cx="6887896" cy="591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45"/>
                </a:lnSpc>
                <a:spcBef>
                  <a:spcPct val="0"/>
                </a:spcBef>
              </a:pPr>
              <a:r>
                <a:rPr lang="en-US" sz="3604" u="none" dirty="0">
                  <a:solidFill>
                    <a:srgbClr val="424242"/>
                  </a:solidFill>
                  <a:latin typeface="思源黑体"/>
                </a:rPr>
                <a:t>/ Members' process experience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6860" y="1845166"/>
            <a:ext cx="13003940" cy="823957"/>
            <a:chOff x="0" y="-95250"/>
            <a:chExt cx="17338588" cy="109860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95250"/>
              <a:ext cx="1001538" cy="1098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38"/>
                </a:lnSpc>
              </a:pPr>
              <a:r>
                <a:rPr lang="en-US" sz="4955" spc="29" dirty="0">
                  <a:solidFill>
                    <a:srgbClr val="FF5A48"/>
                  </a:solidFill>
                  <a:latin typeface="Anton"/>
                </a:rPr>
                <a:t>02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28537" y="-31453"/>
              <a:ext cx="16210051" cy="7883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5045"/>
                </a:lnSpc>
                <a:spcBef>
                  <a:spcPct val="0"/>
                </a:spcBef>
              </a:pPr>
              <a:r>
                <a:rPr lang="en-US" sz="3604" u="none" dirty="0">
                  <a:solidFill>
                    <a:srgbClr val="424242"/>
                  </a:solidFill>
                  <a:latin typeface="思源黑体"/>
                </a:rPr>
                <a:t>/ Actual progress curve, burnout chart of the project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838736" y="952500"/>
            <a:ext cx="13153861" cy="8550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799"/>
              </a:lnSpc>
              <a:spcBef>
                <a:spcPct val="0"/>
              </a:spcBef>
            </a:pPr>
            <a:r>
              <a:rPr lang="en-US" sz="13999" u="none" spc="699" dirty="0">
                <a:solidFill>
                  <a:srgbClr val="FFFFFF"/>
                </a:solidFill>
                <a:latin typeface="Anton" pitchFamily="2" charset="0"/>
                <a:ea typeface="思源黑体-超粗体 Bold"/>
              </a:rPr>
              <a:t>Project Membership Division and </a:t>
            </a:r>
            <a:r>
              <a:rPr lang="en-US" sz="13999" u="none" spc="699" dirty="0">
                <a:solidFill>
                  <a:srgbClr val="FF5A48"/>
                </a:solidFill>
                <a:latin typeface="Anton" pitchFamily="2" charset="0"/>
                <a:ea typeface="思源黑体-超粗体 Bold"/>
              </a:rPr>
              <a:t>Exp</a:t>
            </a:r>
            <a:r>
              <a:rPr lang="en-US" sz="13999" u="none" spc="699" dirty="0">
                <a:solidFill>
                  <a:srgbClr val="FFFFFF"/>
                </a:solidFill>
                <a:latin typeface="Anton" pitchFamily="2" charset="0"/>
                <a:ea typeface="思源黑体-超粗体 Bold"/>
              </a:rPr>
              <a:t>ected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6145" y="299343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 dirty="0">
                <a:solidFill>
                  <a:srgbClr val="FFFFFF"/>
                </a:solidFill>
                <a:latin typeface="Anton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212335" y="-1212335"/>
            <a:ext cx="2424669" cy="2424669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153937" y="5638799"/>
            <a:ext cx="2380926" cy="238091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53937" y="6877384"/>
            <a:ext cx="2380926" cy="2380916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8686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5CA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5A48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28700" y="895350"/>
            <a:ext cx="10858500" cy="1214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 spc="359" dirty="0">
                <a:solidFill>
                  <a:srgbClr val="FF5A48"/>
                </a:solidFill>
                <a:latin typeface="Arial Black" panose="020B0A04020102020204" pitchFamily="34" charset="0"/>
                <a:ea typeface="思源黑体-超粗体"/>
              </a:rPr>
              <a:t>Division of </a:t>
            </a:r>
            <a:r>
              <a:rPr lang="en-US" sz="7200" spc="359" dirty="0" err="1">
                <a:solidFill>
                  <a:srgbClr val="FF5A48"/>
                </a:solidFill>
                <a:latin typeface="Arial Black" panose="020B0A04020102020204" pitchFamily="34" charset="0"/>
                <a:ea typeface="思源黑体-超粗体"/>
              </a:rPr>
              <a:t>labour</a:t>
            </a:r>
            <a:endParaRPr lang="en-US" sz="7200" spc="359" dirty="0">
              <a:solidFill>
                <a:srgbClr val="FF5A48"/>
              </a:solidFill>
              <a:latin typeface="Arial Black" panose="020B0A04020102020204" pitchFamily="34" charset="0"/>
              <a:ea typeface="思源黑体-超粗体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14459E9-864A-4182-B73A-A9E10635B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15820"/>
            <a:ext cx="10682197" cy="63090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716538" y="48674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239428" y="5239846"/>
            <a:ext cx="1019872" cy="528974"/>
            <a:chOff x="0" y="0"/>
            <a:chExt cx="1101863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101863" cy="69850"/>
            </a:xfrm>
            <a:custGeom>
              <a:avLst/>
              <a:gdLst/>
              <a:ahLst/>
              <a:cxnLst/>
              <a:rect l="l" t="t" r="r" b="b"/>
              <a:pathLst>
                <a:path w="1101863" h="69850">
                  <a:moveTo>
                    <a:pt x="81103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101863" y="69850"/>
                  </a:lnTo>
                  <a:lnTo>
                    <a:pt x="1101863" y="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224259" y="3540088"/>
            <a:ext cx="6019800" cy="1968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spc="140" dirty="0">
                <a:solidFill>
                  <a:srgbClr val="FFFFFF"/>
                </a:solidFill>
                <a:ea typeface="思源黑体"/>
              </a:rPr>
              <a:t>Complete basic crawler, java backend authentication and sending tokens for logged in users, and some front 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71836" y="895350"/>
            <a:ext cx="6687464" cy="121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  <a:spcBef>
                <a:spcPct val="0"/>
              </a:spcBef>
            </a:pPr>
            <a:r>
              <a:rPr lang="en-US" sz="7200" spc="359" dirty="0">
                <a:solidFill>
                  <a:srgbClr val="FFFFFF"/>
                </a:solidFill>
                <a:latin typeface="Anton" pitchFamily="2" charset="0"/>
                <a:ea typeface="思源黑体-超粗体"/>
              </a:rPr>
              <a:t>Expected Plan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601200" y="3315925"/>
            <a:ext cx="8563595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800"/>
              </a:lnSpc>
            </a:pPr>
            <a:r>
              <a:rPr lang="en-GB" altLang="zh-CN" sz="14000" spc="700" dirty="0">
                <a:solidFill>
                  <a:srgbClr val="FF5A48"/>
                </a:solidFill>
                <a:latin typeface="Anton" pitchFamily="2" charset="0"/>
              </a:rPr>
              <a:t>Burn Down Chart</a:t>
            </a:r>
            <a:endParaRPr lang="en-US" sz="14000" spc="700" dirty="0">
              <a:solidFill>
                <a:srgbClr val="FF5A48"/>
              </a:solidFill>
              <a:latin typeface="Anton" pitchFamily="2" charset="0"/>
              <a:ea typeface="思源黑体-超粗体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573539" y="533400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 dirty="0">
                <a:solidFill>
                  <a:srgbClr val="FF5A48"/>
                </a:solidFill>
                <a:latin typeface="Anton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354300" y="0"/>
            <a:ext cx="2933700" cy="10287000"/>
          </a:xfrm>
          <a:prstGeom prst="rect">
            <a:avLst/>
          </a:prstGeom>
          <a:solidFill>
            <a:srgbClr val="FF5A48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593981" y="-1760319"/>
            <a:ext cx="3520639" cy="3520639"/>
            <a:chOff x="0" y="0"/>
            <a:chExt cx="5400040" cy="5400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6" name="Group 6"/>
          <p:cNvGrpSpPr/>
          <p:nvPr/>
        </p:nvGrpSpPr>
        <p:grpSpPr>
          <a:xfrm rot="-2700000">
            <a:off x="15167606" y="7166606"/>
            <a:ext cx="4716788" cy="4716788"/>
            <a:chOff x="92710" y="92710"/>
            <a:chExt cx="3415030" cy="3415030"/>
          </a:xfrm>
        </p:grpSpPr>
        <p:sp>
          <p:nvSpPr>
            <p:cNvPr id="7" name="Freeform 7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201717" y="8200725"/>
            <a:ext cx="4172566" cy="4172550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760319" y="8526681"/>
            <a:ext cx="3520639" cy="3520639"/>
            <a:chOff x="0" y="0"/>
            <a:chExt cx="5400040" cy="54000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341BCA"/>
            </a:solidFill>
          </p:spPr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B0CEE57A-4078-4F3D-BC09-B7B4CF73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44" y="2057962"/>
            <a:ext cx="14046155" cy="63488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24500" y="7324894"/>
            <a:ext cx="2962106" cy="2962106"/>
            <a:chOff x="92710" y="92710"/>
            <a:chExt cx="3415030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838736" y="5639137"/>
            <a:ext cx="3371527" cy="3371514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21288" y="581191"/>
            <a:ext cx="1085523" cy="1085519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445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419350" y="-2419350"/>
            <a:ext cx="4838700" cy="4838700"/>
            <a:chOff x="0" y="0"/>
            <a:chExt cx="5400040" cy="54000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267200" y="3375327"/>
            <a:ext cx="12992100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6800"/>
              </a:lnSpc>
            </a:pPr>
            <a:r>
              <a:rPr lang="en-US" sz="14000" spc="700" dirty="0" err="1">
                <a:solidFill>
                  <a:srgbClr val="FFFFFF"/>
                </a:solidFill>
                <a:latin typeface="Anton" pitchFamily="2" charset="0"/>
                <a:ea typeface="思源黑体-超粗体 Bold"/>
              </a:rPr>
              <a:t>Poblems</a:t>
            </a:r>
            <a:r>
              <a:rPr lang="en-US" sz="14000" spc="700" dirty="0">
                <a:solidFill>
                  <a:srgbClr val="FFFFFF"/>
                </a:solidFill>
                <a:latin typeface="Anton" pitchFamily="2" charset="0"/>
                <a:ea typeface="思源黑体-超粗体 Bold"/>
              </a:rPr>
              <a:t> And How to Solution Them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73539" y="533400"/>
            <a:ext cx="2685761" cy="273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400"/>
              </a:lnSpc>
            </a:pPr>
            <a:r>
              <a:rPr lang="en-US" sz="16000" spc="1536" dirty="0">
                <a:solidFill>
                  <a:srgbClr val="FFFFFF"/>
                </a:solidFill>
                <a:latin typeface="Anton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383681" y="0"/>
            <a:ext cx="3520639" cy="3520639"/>
            <a:chOff x="0" y="0"/>
            <a:chExt cx="5400040" cy="5400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5A48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383681" y="8526681"/>
            <a:ext cx="3520639" cy="3520639"/>
            <a:chOff x="0" y="0"/>
            <a:chExt cx="5400040" cy="54000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00040" cy="5400040"/>
            </a:xfrm>
            <a:custGeom>
              <a:avLst/>
              <a:gdLst/>
              <a:ahLst/>
              <a:cxnLst/>
              <a:rect l="l" t="t" r="r" b="b"/>
              <a:pathLst>
                <a:path w="5400040" h="5400040">
                  <a:moveTo>
                    <a:pt x="2700020" y="1187450"/>
                  </a:moveTo>
                  <a:cubicBezTo>
                    <a:pt x="3533140" y="1187450"/>
                    <a:pt x="4212590" y="1865630"/>
                    <a:pt x="4212590" y="2700020"/>
                  </a:cubicBezTo>
                  <a:cubicBezTo>
                    <a:pt x="4212590" y="3533140"/>
                    <a:pt x="3534410" y="4212590"/>
                    <a:pt x="2700020" y="4212590"/>
                  </a:cubicBezTo>
                  <a:cubicBezTo>
                    <a:pt x="1866900" y="4212590"/>
                    <a:pt x="1187450" y="3534410"/>
                    <a:pt x="1187450" y="2700020"/>
                  </a:cubicBezTo>
                  <a:cubicBezTo>
                    <a:pt x="1187450" y="1866900"/>
                    <a:pt x="1865630" y="1187450"/>
                    <a:pt x="2700020" y="1187450"/>
                  </a:cubicBezTo>
                  <a:moveTo>
                    <a:pt x="2700020" y="0"/>
                  </a:moveTo>
                  <a:cubicBezTo>
                    <a:pt x="1209040" y="0"/>
                    <a:pt x="0" y="1209040"/>
                    <a:pt x="0" y="2700020"/>
                  </a:cubicBezTo>
                  <a:cubicBezTo>
                    <a:pt x="0" y="4191000"/>
                    <a:pt x="1209040" y="5400040"/>
                    <a:pt x="2700020" y="5400040"/>
                  </a:cubicBezTo>
                  <a:cubicBezTo>
                    <a:pt x="4191000" y="5400040"/>
                    <a:pt x="5400040" y="4191000"/>
                    <a:pt x="5400040" y="2700020"/>
                  </a:cubicBezTo>
                  <a:cubicBezTo>
                    <a:pt x="5400040" y="1209040"/>
                    <a:pt x="4191000" y="0"/>
                    <a:pt x="2700020" y="0"/>
                  </a:cubicBezTo>
                  <a:close/>
                </a:path>
              </a:pathLst>
            </a:custGeom>
            <a:solidFill>
              <a:srgbClr val="5ECC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2700020"/>
              <a:ext cx="2700020" cy="2700020"/>
            </a:xfrm>
            <a:custGeom>
              <a:avLst/>
              <a:gdLst/>
              <a:ahLst/>
              <a:cxnLst/>
              <a:rect l="l" t="t" r="r" b="b"/>
              <a:pathLst>
                <a:path w="2700020" h="2700020">
                  <a:moveTo>
                    <a:pt x="1187450" y="0"/>
                  </a:moveTo>
                  <a:lnTo>
                    <a:pt x="0" y="0"/>
                  </a:lnTo>
                  <a:cubicBezTo>
                    <a:pt x="0" y="1490980"/>
                    <a:pt x="1209040" y="2700020"/>
                    <a:pt x="2700020" y="2700020"/>
                  </a:cubicBezTo>
                  <a:lnTo>
                    <a:pt x="2700020" y="1512570"/>
                  </a:lnTo>
                  <a:cubicBezTo>
                    <a:pt x="1865630" y="1512570"/>
                    <a:pt x="1187450" y="833120"/>
                    <a:pt x="1187450" y="0"/>
                  </a:cubicBezTo>
                  <a:close/>
                </a:path>
              </a:pathLst>
            </a:custGeom>
            <a:solidFill>
              <a:srgbClr val="341BCA"/>
            </a:solidFill>
          </p:spPr>
        </p:sp>
      </p:grpSp>
      <p:grpSp>
        <p:nvGrpSpPr>
          <p:cNvPr id="9" name="Group 9"/>
          <p:cNvGrpSpPr/>
          <p:nvPr/>
        </p:nvGrpSpPr>
        <p:grpSpPr>
          <a:xfrm rot="2700000">
            <a:off x="-1885854" y="8401146"/>
            <a:ext cx="3771708" cy="3771708"/>
            <a:chOff x="92710" y="92710"/>
            <a:chExt cx="3415030" cy="3415030"/>
          </a:xfrm>
        </p:grpSpPr>
        <p:sp>
          <p:nvSpPr>
            <p:cNvPr id="10" name="Freeform 10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 rot="2700000">
            <a:off x="16375205" y="-1912795"/>
            <a:ext cx="3825589" cy="3825589"/>
            <a:chOff x="92710" y="92710"/>
            <a:chExt cx="3415030" cy="3415030"/>
          </a:xfrm>
        </p:grpSpPr>
        <p:sp>
          <p:nvSpPr>
            <p:cNvPr id="12" name="Freeform 12"/>
            <p:cNvSpPr/>
            <p:nvPr/>
          </p:nvSpPr>
          <p:spPr>
            <a:xfrm>
              <a:off x="92710" y="92710"/>
              <a:ext cx="3415030" cy="3415030"/>
            </a:xfrm>
            <a:custGeom>
              <a:avLst/>
              <a:gdLst/>
              <a:ahLst/>
              <a:cxnLst/>
              <a:rect l="l" t="t" r="r" b="b"/>
              <a:pathLst>
                <a:path w="3415030" h="3415030">
                  <a:moveTo>
                    <a:pt x="0" y="0"/>
                  </a:moveTo>
                  <a:lnTo>
                    <a:pt x="3415030" y="0"/>
                  </a:lnTo>
                  <a:lnTo>
                    <a:pt x="3415030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5ECC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95161" y="1246201"/>
            <a:ext cx="1085523" cy="108551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37924" y="137807"/>
            <a:ext cx="7086600" cy="159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9"/>
              </a:lnSpc>
              <a:spcBef>
                <a:spcPct val="0"/>
              </a:spcBef>
            </a:pPr>
            <a:r>
              <a:rPr lang="en-US" sz="9599" spc="480" dirty="0">
                <a:solidFill>
                  <a:schemeClr val="bg1"/>
                </a:solidFill>
                <a:latin typeface="Anton" pitchFamily="2" charset="0"/>
              </a:rPr>
              <a:t>problems</a:t>
            </a:r>
            <a:endParaRPr lang="en-US" sz="9599" u="none" spc="480" dirty="0"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72700" y="311389"/>
            <a:ext cx="7086600" cy="161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39"/>
              </a:lnSpc>
              <a:spcBef>
                <a:spcPct val="0"/>
              </a:spcBef>
            </a:pPr>
            <a:r>
              <a:rPr lang="en-US" sz="9599" spc="479" dirty="0">
                <a:solidFill>
                  <a:srgbClr val="FF5A48"/>
                </a:solidFill>
                <a:latin typeface="Anton" pitchFamily="2" charset="0"/>
              </a:rPr>
              <a:t>solution</a:t>
            </a:r>
            <a:endParaRPr lang="en-US" sz="9599" u="none" spc="479" dirty="0">
              <a:solidFill>
                <a:srgbClr val="FF5A48"/>
              </a:solidFill>
              <a:latin typeface="Anton" pitchFamily="2" charset="0"/>
            </a:endParaRPr>
          </a:p>
        </p:txBody>
      </p:sp>
      <p:graphicFrame>
        <p:nvGraphicFramePr>
          <p:cNvPr id="21" name="表格 21">
            <a:extLst>
              <a:ext uri="{FF2B5EF4-FFF2-40B4-BE49-F238E27FC236}">
                <a16:creationId xmlns:a16="http://schemas.microsoft.com/office/drawing/2014/main" id="{1FBB48F1-A61F-4010-8D51-6954EFB64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626446"/>
              </p:ext>
            </p:extLst>
          </p:nvPr>
        </p:nvGraphicFramePr>
        <p:xfrm>
          <a:off x="0" y="2626895"/>
          <a:ext cx="18288000" cy="5412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261063194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2926593189"/>
                    </a:ext>
                  </a:extLst>
                </a:gridCol>
              </a:tblGrid>
              <a:tr h="1353052"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chemeClr val="bg1"/>
                          </a:solidFill>
                        </a:rPr>
                        <a:t>The avatar and nickname you get when logging in are anonymous</a:t>
                      </a:r>
                      <a:endParaRPr lang="zh-CN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rgbClr val="FF5A48"/>
                          </a:solidFill>
                        </a:rPr>
                        <a:t>Change to a new access method</a:t>
                      </a:r>
                      <a:endParaRPr lang="zh-CN" altLang="en-US" sz="3600" dirty="0">
                        <a:solidFill>
                          <a:srgbClr val="FF5A4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490211"/>
                  </a:ext>
                </a:extLst>
              </a:tr>
              <a:tr h="1353052"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chemeClr val="bg1"/>
                          </a:solidFill>
                        </a:rPr>
                        <a:t>Avatar size cannot be changed</a:t>
                      </a:r>
                      <a:endParaRPr lang="zh-CN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rgbClr val="FF5A48"/>
                          </a:solidFill>
                        </a:rPr>
                        <a:t>No solution has been worked out yet due to time constraints</a:t>
                      </a:r>
                      <a:endParaRPr lang="zh-CN" altLang="en-US" sz="3600" dirty="0">
                        <a:solidFill>
                          <a:srgbClr val="FF5A4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646719"/>
                  </a:ext>
                </a:extLst>
              </a:tr>
              <a:tr h="1353052"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chemeClr val="bg1"/>
                          </a:solidFill>
                        </a:rPr>
                        <a:t>Pages are blocked when pagination is displayed</a:t>
                      </a:r>
                      <a:endParaRPr lang="zh-CN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3600" dirty="0">
                          <a:solidFill>
                            <a:srgbClr val="FF5A48"/>
                          </a:solidFill>
                        </a:rPr>
                        <a:t>No method found</a:t>
                      </a:r>
                      <a:endParaRPr lang="zh-CN" altLang="en-US" sz="3600" dirty="0">
                        <a:solidFill>
                          <a:srgbClr val="FF5A4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26688"/>
                  </a:ext>
                </a:extLst>
              </a:tr>
              <a:tr h="1353052">
                <a:tc>
                  <a:txBody>
                    <a:bodyPr/>
                    <a:lstStyle/>
                    <a:p>
                      <a:r>
                        <a:rPr lang="en-GB" altLang="zh-CN" sz="3600" dirty="0">
                          <a:solidFill>
                            <a:schemeClr val="bg1"/>
                          </a:solidFill>
                        </a:rPr>
                        <a:t>tabber click invalid</a:t>
                      </a:r>
                      <a:endParaRPr lang="zh-CN" alt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600" dirty="0">
                          <a:solidFill>
                            <a:srgbClr val="FF5A48"/>
                          </a:solidFill>
                        </a:rPr>
                        <a:t>Checking information combined with experience</a:t>
                      </a:r>
                      <a:endParaRPr lang="zh-CN" altLang="en-US" sz="3600" dirty="0">
                        <a:solidFill>
                          <a:srgbClr val="FF5A4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1453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528</Words>
  <Application>Microsoft Office PowerPoint</Application>
  <PresentationFormat>自定义</PresentationFormat>
  <Paragraphs>62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Montserrat Classic Bold</vt:lpstr>
      <vt:lpstr>Calibri</vt:lpstr>
      <vt:lpstr>Arial Black</vt:lpstr>
      <vt:lpstr>思源黑体</vt:lpstr>
      <vt:lpstr>Anton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邱 雯青</cp:lastModifiedBy>
  <cp:revision>3</cp:revision>
  <dcterms:created xsi:type="dcterms:W3CDTF">2006-08-16T00:00:00Z</dcterms:created>
  <dcterms:modified xsi:type="dcterms:W3CDTF">2021-11-20T16:08:50Z</dcterms:modified>
  <dc:identifier>DAEwQ_HsST4</dc:identifier>
</cp:coreProperties>
</file>